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63" r:id="rId4"/>
    <p:sldId id="264" r:id="rId5"/>
    <p:sldId id="260" r:id="rId6"/>
    <p:sldId id="258" r:id="rId7"/>
    <p:sldId id="265" r:id="rId8"/>
    <p:sldId id="259" r:id="rId9"/>
    <p:sldId id="262" r:id="rId10"/>
    <p:sldId id="268" r:id="rId11"/>
    <p:sldId id="266" r:id="rId12"/>
    <p:sldId id="267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53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ielle Schoffelen" initials="MS" lastIdx="8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5874" autoAdjust="0"/>
  </p:normalViewPr>
  <p:slideViewPr>
    <p:cSldViewPr showGuides="1">
      <p:cViewPr varScale="1">
        <p:scale>
          <a:sx n="54" d="100"/>
          <a:sy n="54" d="100"/>
        </p:scale>
        <p:origin x="1566" y="66"/>
      </p:cViewPr>
      <p:guideLst>
        <p:guide orient="horz" pos="1253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JIPT\Documents\0%20Jeroen\TUe\ESoE\EME30%20Betadidactisch%20ontwerpen\overzicht%20profielen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Vak:</a:t>
            </a:r>
            <a:r>
              <a:rPr lang="en-US" baseline="0"/>
              <a:t> n</a:t>
            </a:r>
            <a:r>
              <a:rPr lang="en-US"/>
              <a:t>atuurkunde</a:t>
            </a:r>
          </a:p>
        </c:rich>
      </c:tx>
      <c:layout>
        <c:manualLayout>
          <c:xMode val="edge"/>
          <c:yMode val="edge"/>
          <c:x val="0.29026377952755905"/>
          <c:y val="1.8518518518518517E-2"/>
        </c:manualLayout>
      </c:layout>
      <c:overlay val="0"/>
    </c:title>
    <c:autoTitleDeleted val="0"/>
    <c:plotArea>
      <c:layout>
        <c:manualLayout>
          <c:layoutTarget val="inner"/>
          <c:xMode val="edge"/>
          <c:yMode val="edge"/>
          <c:x val="0.24678237095363079"/>
          <c:y val="0.12749562554680666"/>
          <c:w val="0.48860258092738407"/>
          <c:h val="0.81433763487897348"/>
        </c:manualLayout>
      </c:layout>
      <c:pieChart>
        <c:varyColors val="1"/>
        <c:ser>
          <c:idx val="0"/>
          <c:order val="0"/>
          <c:tx>
            <c:strRef>
              <c:f>Blad1!$B$23</c:f>
              <c:strCache>
                <c:ptCount val="1"/>
                <c:pt idx="0">
                  <c:v>Natuurkunde</c:v>
                </c:pt>
              </c:strCache>
            </c:strRef>
          </c:tx>
          <c:dLbls>
            <c:spPr>
              <a:noFill/>
              <a:ln>
                <a:noFill/>
              </a:ln>
              <a:effectLst/>
            </c:sp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Blad1!$C$22:$Q$22</c:f>
              <c:strCache>
                <c:ptCount val="15"/>
                <c:pt idx="0">
                  <c:v>NT wel</c:v>
                </c:pt>
                <c:pt idx="1">
                  <c:v>NT niet</c:v>
                </c:pt>
                <c:pt idx="2">
                  <c:v>NT misschien</c:v>
                </c:pt>
                <c:pt idx="3">
                  <c:v>NG wel</c:v>
                </c:pt>
                <c:pt idx="4">
                  <c:v>NG niet</c:v>
                </c:pt>
                <c:pt idx="5">
                  <c:v>NG misschien</c:v>
                </c:pt>
                <c:pt idx="6">
                  <c:v>EM wel</c:v>
                </c:pt>
                <c:pt idx="7">
                  <c:v>EM niet</c:v>
                </c:pt>
                <c:pt idx="8">
                  <c:v>EM misschien</c:v>
                </c:pt>
                <c:pt idx="9">
                  <c:v>CM wel</c:v>
                </c:pt>
                <c:pt idx="10">
                  <c:v>CM niet</c:v>
                </c:pt>
                <c:pt idx="11">
                  <c:v>CM misschien</c:v>
                </c:pt>
                <c:pt idx="12">
                  <c:v>Ntb wel</c:v>
                </c:pt>
                <c:pt idx="13">
                  <c:v>Ntb niet</c:v>
                </c:pt>
                <c:pt idx="14">
                  <c:v>Ntb misschien</c:v>
                </c:pt>
              </c:strCache>
            </c:strRef>
          </c:cat>
          <c:val>
            <c:numRef>
              <c:f>Blad1!$C$23:$Q$23</c:f>
              <c:numCache>
                <c:formatCode>General</c:formatCode>
                <c:ptCount val="15"/>
                <c:pt idx="0">
                  <c:v>4</c:v>
                </c:pt>
                <c:pt idx="1">
                  <c:v>0</c:v>
                </c:pt>
                <c:pt idx="2">
                  <c:v>0</c:v>
                </c:pt>
                <c:pt idx="3">
                  <c:v>3</c:v>
                </c:pt>
                <c:pt idx="4">
                  <c:v>0</c:v>
                </c:pt>
                <c:pt idx="5">
                  <c:v>2</c:v>
                </c:pt>
                <c:pt idx="6">
                  <c:v>0</c:v>
                </c:pt>
                <c:pt idx="7">
                  <c:v>6</c:v>
                </c:pt>
                <c:pt idx="8">
                  <c:v>4</c:v>
                </c:pt>
                <c:pt idx="9">
                  <c:v>0</c:v>
                </c:pt>
                <c:pt idx="10">
                  <c:v>2</c:v>
                </c:pt>
                <c:pt idx="11">
                  <c:v>1</c:v>
                </c:pt>
                <c:pt idx="12">
                  <c:v>0</c:v>
                </c:pt>
                <c:pt idx="13">
                  <c:v>1</c:v>
                </c:pt>
                <c:pt idx="14">
                  <c:v>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</c:plotArea>
    <c:legend>
      <c:legendPos val="r"/>
      <c:layout>
        <c:manualLayout>
          <c:xMode val="edge"/>
          <c:yMode val="edge"/>
          <c:x val="0.77661176727909009"/>
          <c:y val="5.1593030037911892E-3"/>
          <c:w val="0.20672156605424322"/>
          <c:h val="0.98030657626130069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80E7D36-57C3-4427-86DE-84F08968D255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NL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12CF5F-03C0-4EF1-AB9C-B5101E3992B3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365165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60902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u="none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10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46A6933-D42E-4C46-95DD-8CC0A3ACDCCC}" type="slidenum">
              <a:rPr lang="nl-NL" smtClean="0"/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125752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NL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NL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lvl="0" indent="-171450">
              <a:buFont typeface="Arial" panose="020B0604020202020204" pitchFamily="34" charset="0"/>
              <a:buChar char="•"/>
            </a:pPr>
            <a:endParaRPr lang="nl-NL" sz="1200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i="1" kern="1200" noProof="0" dirty="0">
                <a:solidFill>
                  <a:schemeClr val="tx1"/>
                </a:solidFill>
                <a:effectLst/>
                <a:latin typeface="Calibri"/>
              </a:rPr>
              <a:t/>
            </a:r>
            <a:br>
              <a:rPr lang="nl-NL" sz="1200" i="1" kern="1200" noProof="0" dirty="0">
                <a:solidFill>
                  <a:schemeClr val="tx1"/>
                </a:solidFill>
                <a:effectLst/>
                <a:latin typeface="Calibri"/>
              </a:rPr>
            </a:br>
            <a:endParaRPr lang="nl-NL" i="1" noProof="0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nl-NL" sz="1200" kern="1200" noProof="0" dirty="0">
                <a:solidFill>
                  <a:schemeClr val="tx1"/>
                </a:solidFill>
                <a:effectLst/>
                <a:latin typeface="Calibri"/>
              </a:rPr>
              <a:t/>
            </a:r>
            <a:br>
              <a:rPr lang="nl-NL" sz="1200" kern="1200" noProof="0" dirty="0">
                <a:solidFill>
                  <a:schemeClr val="tx1"/>
                </a:solidFill>
                <a:effectLst/>
                <a:latin typeface="Calibri"/>
              </a:rPr>
            </a:br>
            <a:endParaRPr lang="nl-NL" sz="1200" kern="1200" noProof="0" dirty="0">
              <a:solidFill>
                <a:schemeClr val="tx1"/>
              </a:solidFill>
              <a:effectLst/>
              <a:latin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kern="1200" noProof="0" dirty="0">
              <a:solidFill>
                <a:schemeClr val="tx1"/>
              </a:solidFill>
              <a:effectLst/>
              <a:latin typeface="Calibri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sz="1200" b="0" u="none" kern="1200" noProof="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D12CF5F-03C0-4EF1-AB9C-B5101E3992B3}" type="slidenum">
              <a:rPr lang="nl-NL" smtClean="0"/>
              <a:t>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46083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8740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64014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822710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31007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1557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599504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2242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694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911780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545460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33866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F3BCA8-4DB0-489A-88C4-6FAB78CB7E24}" type="datetimeFigureOut">
              <a:rPr lang="nl-NL" smtClean="0"/>
              <a:t>27-06-16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AE951C-00D0-409D-BFE6-424594199964}" type="slidenum">
              <a:rPr lang="nl-NL" smtClean="0"/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47351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2.jp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microsoft.com/office/2007/relationships/hdphoto" Target="../media/hdphoto2.wdp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Afbeelding 5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-250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79990" y="2714625"/>
            <a:ext cx="4943475" cy="4143375"/>
          </a:xfrm>
          <a:prstGeom prst="rect">
            <a:avLst/>
          </a:prstGeom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571750" cy="1771650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408112" y="-459432"/>
            <a:ext cx="7772400" cy="3026767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Lessenreeks:</a:t>
            </a:r>
            <a:b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</a:br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Beter Bèta Bewust </a:t>
            </a:r>
          </a:p>
        </p:txBody>
      </p:sp>
      <p:graphicFrame>
        <p:nvGraphicFramePr>
          <p:cNvPr id="10" name="Grafiek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5152656"/>
              </p:ext>
            </p:extLst>
          </p:nvPr>
        </p:nvGraphicFramePr>
        <p:xfrm>
          <a:off x="-612576" y="2276872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</p:spTree>
    <p:extLst>
      <p:ext uri="{BB962C8B-B14F-4D97-AF65-F5344CB8AC3E}">
        <p14:creationId xmlns:p14="http://schemas.microsoft.com/office/powerpoint/2010/main" val="3342190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Interactieles</a:t>
            </a:r>
            <a:endParaRPr lang="nl-NL" sz="5400" b="1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536504"/>
          </a:xfrm>
        </p:spPr>
        <p:txBody>
          <a:bodyPr>
            <a:normAutofit/>
          </a:bodyPr>
          <a:lstStyle/>
          <a:p>
            <a:pPr marL="457200" lvl="0" indent="-457200" algn="l">
              <a:spcBef>
                <a:spcPts val="0"/>
              </a:spcBef>
              <a:buFontTx/>
              <a:buChar char="-"/>
              <a:defRPr/>
            </a:pPr>
            <a:endParaRPr lang="nl-NL" dirty="0">
              <a:solidFill>
                <a:schemeClr val="tx1"/>
              </a:solidFill>
            </a:endParaRP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359532" y="1470096"/>
            <a:ext cx="8424936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In les 3 praat je live of via Skype met verschillende beroepsbeoefenaars.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3200" dirty="0" smtClean="0"/>
              <a:t>Voorbereiding: bedenken van vragen die je dan wilt stellen.</a:t>
            </a:r>
          </a:p>
          <a:p>
            <a:endParaRPr lang="nl-NL" sz="2000" dirty="0"/>
          </a:p>
        </p:txBody>
      </p:sp>
    </p:spTree>
    <p:extLst>
      <p:ext uri="{BB962C8B-B14F-4D97-AF65-F5344CB8AC3E}">
        <p14:creationId xmlns:p14="http://schemas.microsoft.com/office/powerpoint/2010/main" val="1648769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3762"/>
            <a:ext cx="1771650" cy="12477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532" y="333762"/>
            <a:ext cx="4095238" cy="1130159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467544" y="1814037"/>
            <a:ext cx="78235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Bèta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Werelden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op internet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11560" y="3297609"/>
            <a:ext cx="4655345" cy="2400657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1" dirty="0" smtClean="0"/>
              <a:t>Wat kun je met een bèta-profiel?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1" dirty="0" smtClean="0"/>
              <a:t>Wat verdien je in verschillende sectoren? 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b="1" dirty="0" smtClean="0"/>
              <a:t>Hoe makkelijk/moeilijk is het om aan het werk te komen? </a:t>
            </a:r>
            <a:endParaRPr lang="nl-NL" sz="2000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l="23412" t="19274" r="40363" b="28420"/>
          <a:stretch/>
        </p:blipFill>
        <p:spPr>
          <a:xfrm>
            <a:off x="5591369" y="2873830"/>
            <a:ext cx="3317033" cy="3592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2773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25163" y="2832025"/>
            <a:ext cx="8367317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 smtClean="0"/>
              <a:t>Je vindt de link naar het vragenformulier op Magister. </a:t>
            </a:r>
          </a:p>
          <a:p>
            <a:pPr marL="268288" lvl="1"/>
            <a:r>
              <a:rPr lang="nl-NL" sz="2600" b="1" dirty="0" smtClean="0"/>
              <a:t>De links naar de verschillende websites kom je vanzelf tegen in het formulier.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 smtClean="0"/>
              <a:t>Je hebt een paswoord nodig om het formulier in te kunnen vullen: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 smtClean="0"/>
              <a:t>Je </a:t>
            </a:r>
            <a:r>
              <a:rPr lang="nl-NL" sz="2600" b="1" u="sng" dirty="0" smtClean="0"/>
              <a:t>moet</a:t>
            </a:r>
            <a:r>
              <a:rPr lang="nl-NL" sz="2600" b="1" dirty="0" smtClean="0"/>
              <a:t> alle vragen invullen.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 smtClean="0"/>
              <a:t>De deadline voor deze opdracht is: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2600" b="1" dirty="0" smtClean="0"/>
              <a:t>Houd een beetje in de gaten hoe veel tijd je er mee bezig bent, hier wordt aan het eind namelijk naar gevraagd…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8532" y="333762"/>
            <a:ext cx="4095238" cy="113015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467544" y="1814037"/>
            <a:ext cx="78235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Bèta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</a:t>
            </a:r>
            <a:r>
              <a:rPr lang="en-US" sz="5400" b="1" cap="none" spc="0" dirty="0" err="1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Werelden</a:t>
            </a:r>
            <a:r>
              <a:rPr lang="en-US" sz="5400" b="1" cap="none" spc="0" dirty="0" smtClean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</a:rPr>
              <a:t> op internet</a:t>
            </a:r>
            <a:endParaRPr lang="en-US" sz="5400" b="1" cap="none" spc="0" dirty="0">
              <a:ln w="12700">
                <a:solidFill>
                  <a:schemeClr val="accent1"/>
                </a:solidFill>
                <a:prstDash val="solid"/>
              </a:ln>
              <a:pattFill prst="pct50">
                <a:fgClr>
                  <a:schemeClr val="accent1"/>
                </a:fgClr>
                <a:bgClr>
                  <a:schemeClr val="accent1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accent1"/>
                </a:outerShdw>
              </a:effectLst>
            </a:endParaRPr>
          </a:p>
        </p:txBody>
      </p:sp>
      <p:pic>
        <p:nvPicPr>
          <p:cNvPr id="6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7544" y="333762"/>
            <a:ext cx="1771650" cy="1247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938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20000" contrast="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892523">
            <a:off x="516772" y="395625"/>
            <a:ext cx="4448175" cy="6124575"/>
          </a:xfrm>
          <a:prstGeom prst="rect">
            <a:avLst/>
          </a:prstGeom>
        </p:spPr>
      </p:pic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Uitkomsten vragenlijst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93364" y="4703903"/>
            <a:ext cx="7952928" cy="1054968"/>
          </a:xfrm>
        </p:spPr>
        <p:txBody>
          <a:bodyPr>
            <a:normAutofit/>
          </a:bodyPr>
          <a:lstStyle/>
          <a:p>
            <a:pPr lvl="0"/>
            <a:r>
              <a:rPr lang="nl-NL" sz="2400" b="1" dirty="0">
                <a:solidFill>
                  <a:schemeClr val="tx1"/>
                </a:solidFill>
              </a:rPr>
              <a:t>3. Waar denk je als eerste aan bij het woord “natuurkunde”?</a:t>
            </a:r>
          </a:p>
        </p:txBody>
      </p:sp>
      <p:sp>
        <p:nvSpPr>
          <p:cNvPr id="5" name="Tekstvak 4"/>
          <p:cNvSpPr txBox="1"/>
          <p:nvPr/>
        </p:nvSpPr>
        <p:spPr>
          <a:xfrm>
            <a:off x="-421132" y="2084872"/>
            <a:ext cx="8352928" cy="5471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lvl="0" indent="0" algn="ctr">
              <a:spcBef>
                <a:spcPct val="20000"/>
              </a:spcBef>
              <a:buFont typeface="Arial" panose="020B0604020202020204" pitchFamily="34" charset="0"/>
              <a:buNone/>
              <a:defRPr sz="2400"/>
            </a:lvl1pPr>
            <a:lvl2pPr indent="0" algn="ctr">
              <a:spcBef>
                <a:spcPct val="20000"/>
              </a:spcBef>
              <a:buFont typeface="Arial" panose="020B0604020202020204" pitchFamily="34" charset="0"/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b="1" dirty="0"/>
              <a:t>2 a. Denk je al te weten welk profiel je gaat kiezen? Ja/nee</a:t>
            </a:r>
          </a:p>
          <a:p>
            <a:endParaRPr lang="nl-NL" b="1" dirty="0"/>
          </a:p>
        </p:txBody>
      </p:sp>
    </p:spTree>
    <p:extLst>
      <p:ext uri="{BB962C8B-B14F-4D97-AF65-F5344CB8AC3E}">
        <p14:creationId xmlns:p14="http://schemas.microsoft.com/office/powerpoint/2010/main" val="2357570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188" y="99736"/>
            <a:ext cx="8040278" cy="67582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Ondertitel 5"/>
          <p:cNvSpPr>
            <a:spLocks noGrp="1"/>
          </p:cNvSpPr>
          <p:nvPr>
            <p:ph type="subTitle" idx="1"/>
          </p:nvPr>
        </p:nvSpPr>
        <p:spPr>
          <a:xfrm>
            <a:off x="0" y="2132856"/>
            <a:ext cx="9144000" cy="2376264"/>
          </a:xfrm>
          <a:solidFill>
            <a:schemeClr val="tx2">
              <a:lumMod val="40000"/>
              <a:lumOff val="60000"/>
              <a:alpha val="86000"/>
            </a:schemeClr>
          </a:solidFill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Benoem hier opvallende resultaten uit de pre-scan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79786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Uitkomsten vragenlijst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640960" cy="381642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E&amp;M: geld is een goede reden…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C&amp;M: architect…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Weinig vragen over profielkeuze…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Beeld van wat jullie willen worden is breed…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Beperkt beeld bèta-beroepen…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8446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Waarom?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3816424"/>
          </a:xfrm>
        </p:spPr>
        <p:txBody>
          <a:bodyPr/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Soms ondoordachte profiel-keuzes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Bewustere/beter onderbouwde keuze voor een profiel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Als aanvulling op het </a:t>
            </a:r>
            <a:r>
              <a:rPr lang="nl-NL" dirty="0" smtClean="0">
                <a:solidFill>
                  <a:schemeClr val="tx1"/>
                </a:solidFill>
              </a:rPr>
              <a:t>LOB-traject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 smtClean="0">
                <a:solidFill>
                  <a:schemeClr val="tx1"/>
                </a:solidFill>
              </a:rPr>
              <a:t>Breder beeld van mogelijkheden in de </a:t>
            </a:r>
            <a:r>
              <a:rPr lang="en-US" dirty="0" err="1" smtClean="0">
                <a:solidFill>
                  <a:schemeClr val="tx1"/>
                </a:solidFill>
              </a:rPr>
              <a:t>bèta</a:t>
            </a:r>
            <a:r>
              <a:rPr lang="en-US" dirty="0" smtClean="0">
                <a:solidFill>
                  <a:schemeClr val="tx1"/>
                </a:solidFill>
              </a:rPr>
              <a:t>-</a:t>
            </a:r>
            <a:r>
              <a:rPr lang="nl-NL" dirty="0" smtClean="0">
                <a:solidFill>
                  <a:schemeClr val="tx1"/>
                </a:solidFill>
              </a:rPr>
              <a:t>wereld  is nuttig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846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Doelen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536504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US" dirty="0" err="1">
                <a:solidFill>
                  <a:schemeClr val="tx1"/>
                </a:solidFill>
              </a:rPr>
              <a:t>Bèta</a:t>
            </a:r>
            <a:r>
              <a:rPr lang="en-US" dirty="0">
                <a:solidFill>
                  <a:schemeClr val="tx1"/>
                </a:solidFill>
              </a:rPr>
              <a:t>-c</a:t>
            </a:r>
            <a:r>
              <a:rPr lang="nl-NL" dirty="0" err="1">
                <a:solidFill>
                  <a:schemeClr val="tx1"/>
                </a:solidFill>
              </a:rPr>
              <a:t>ompetenties</a:t>
            </a:r>
            <a:r>
              <a:rPr lang="nl-NL" dirty="0">
                <a:solidFill>
                  <a:schemeClr val="tx1"/>
                </a:solidFill>
              </a:rPr>
              <a:t> benoemen en toelichten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Welke </a:t>
            </a:r>
            <a:r>
              <a:rPr lang="nl-NL" dirty="0" smtClean="0">
                <a:solidFill>
                  <a:schemeClr val="tx1"/>
                </a:solidFill>
              </a:rPr>
              <a:t>competenties </a:t>
            </a:r>
            <a:r>
              <a:rPr lang="nl-NL" dirty="0">
                <a:solidFill>
                  <a:schemeClr val="tx1"/>
                </a:solidFill>
              </a:rPr>
              <a:t>bezit jij?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Beter weten wat je met een b</a:t>
            </a:r>
            <a:r>
              <a:rPr lang="en-US" dirty="0" err="1">
                <a:solidFill>
                  <a:schemeClr val="tx1"/>
                </a:solidFill>
              </a:rPr>
              <a:t>èt</a:t>
            </a:r>
            <a:r>
              <a:rPr lang="nl-NL" dirty="0">
                <a:solidFill>
                  <a:schemeClr val="tx1"/>
                </a:solidFill>
              </a:rPr>
              <a:t>a-profiel kan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nl-NL" dirty="0">
                <a:solidFill>
                  <a:schemeClr val="tx1"/>
                </a:solidFill>
              </a:rPr>
              <a:t>Profielkeuze beter kunnen onderbouwen</a:t>
            </a:r>
          </a:p>
        </p:txBody>
      </p:sp>
    </p:spTree>
    <p:extLst>
      <p:ext uri="{BB962C8B-B14F-4D97-AF65-F5344CB8AC3E}">
        <p14:creationId xmlns:p14="http://schemas.microsoft.com/office/powerpoint/2010/main" val="3259883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Planning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536504"/>
          </a:xfrm>
        </p:spPr>
        <p:txBody>
          <a:bodyPr/>
          <a:lstStyle/>
          <a:p>
            <a:pPr lvl="0" algn="l">
              <a:spcBef>
                <a:spcPts val="0"/>
              </a:spcBef>
              <a:defRPr/>
            </a:pPr>
            <a:r>
              <a:rPr lang="nl-NL" dirty="0">
                <a:solidFill>
                  <a:schemeClr val="tx1"/>
                </a:solidFill>
              </a:rPr>
              <a:t>Les </a:t>
            </a:r>
            <a:r>
              <a:rPr lang="nl-NL" dirty="0" smtClean="0">
                <a:solidFill>
                  <a:schemeClr val="tx1"/>
                </a:solidFill>
              </a:rPr>
              <a:t>1: Introductie</a:t>
            </a:r>
            <a:r>
              <a:rPr lang="nl-NL" dirty="0">
                <a:solidFill>
                  <a:schemeClr val="tx1"/>
                </a:solidFill>
              </a:rPr>
              <a:t>, start </a:t>
            </a:r>
            <a:r>
              <a:rPr lang="nl-NL" dirty="0" smtClean="0">
                <a:solidFill>
                  <a:schemeClr val="tx1"/>
                </a:solidFill>
              </a:rPr>
              <a:t>internetopdracht</a:t>
            </a:r>
            <a:endParaRPr lang="nl-NL" dirty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  <a:defRPr/>
            </a:pPr>
            <a:r>
              <a:rPr lang="nl-NL" dirty="0" smtClean="0">
                <a:solidFill>
                  <a:schemeClr val="tx1"/>
                </a:solidFill>
              </a:rPr>
              <a:t>Les 2: Verschillende rollen in de beroepspraktijk</a:t>
            </a:r>
          </a:p>
          <a:p>
            <a:pPr lvl="0" algn="l">
              <a:spcBef>
                <a:spcPts val="0"/>
              </a:spcBef>
              <a:defRPr/>
            </a:pPr>
            <a:r>
              <a:rPr lang="nl-NL" dirty="0" smtClean="0">
                <a:solidFill>
                  <a:schemeClr val="tx1"/>
                </a:solidFill>
              </a:rPr>
              <a:t>Les 3: Interactie-les</a:t>
            </a:r>
            <a:endParaRPr lang="nl-NL" dirty="0">
              <a:solidFill>
                <a:schemeClr val="tx1"/>
              </a:solidFill>
            </a:endParaRPr>
          </a:p>
          <a:p>
            <a:pPr lvl="0" algn="l">
              <a:spcBef>
                <a:spcPts val="0"/>
              </a:spcBef>
              <a:defRPr/>
            </a:pPr>
            <a:r>
              <a:rPr lang="nl-NL" dirty="0">
                <a:solidFill>
                  <a:schemeClr val="tx1"/>
                </a:solidFill>
              </a:rPr>
              <a:t>Les </a:t>
            </a:r>
            <a:r>
              <a:rPr lang="nl-NL" dirty="0" smtClean="0">
                <a:solidFill>
                  <a:schemeClr val="tx1"/>
                </a:solidFill>
              </a:rPr>
              <a:t>4: Evaluatie </a:t>
            </a:r>
            <a:r>
              <a:rPr lang="nl-NL" dirty="0">
                <a:solidFill>
                  <a:schemeClr val="tx1"/>
                </a:solidFill>
              </a:rPr>
              <a:t>en afsluiting</a:t>
            </a: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72827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Planning </a:t>
            </a:r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- </a:t>
            </a:r>
            <a:r>
              <a:rPr lang="nl-NL" sz="5400" b="1" dirty="0" err="1">
                <a:ln w="12700">
                  <a:solidFill>
                    <a:schemeClr val="accent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HuisWerk</a:t>
            </a:r>
            <a:endParaRPr lang="nl-NL" sz="5400" b="1" dirty="0">
              <a:ln w="12700">
                <a:solidFill>
                  <a:schemeClr val="accent1"/>
                </a:solidFill>
                <a:prstDash val="solid"/>
              </a:ln>
              <a:solidFill>
                <a:srgbClr val="FF0000"/>
              </a:solidFill>
              <a:effectLst>
                <a:outerShdw dist="38100" dir="2640000" algn="bl" rotWithShape="0">
                  <a:schemeClr val="accent1"/>
                </a:outerShdw>
              </a:effectLst>
              <a:latin typeface="+mn-lt"/>
              <a:ea typeface="+mn-ea"/>
              <a:cs typeface="+mn-cs"/>
            </a:endParaRP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1"/>
            <a:ext cx="8208912" cy="4844739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nl-NL" dirty="0">
                <a:solidFill>
                  <a:schemeClr val="tx1"/>
                </a:solidFill>
              </a:rPr>
              <a:t>Les 1</a:t>
            </a:r>
            <a:r>
              <a:rPr lang="nl-NL" dirty="0" smtClean="0">
                <a:solidFill>
                  <a:schemeClr val="tx1"/>
                </a:solidFill>
              </a:rPr>
              <a:t>: Introductie</a:t>
            </a:r>
            <a:r>
              <a:rPr lang="nl-NL" dirty="0">
                <a:solidFill>
                  <a:schemeClr val="tx1"/>
                </a:solidFill>
              </a:rPr>
              <a:t>, start </a:t>
            </a:r>
            <a:r>
              <a:rPr lang="nl-NL" dirty="0" smtClean="0">
                <a:solidFill>
                  <a:schemeClr val="tx1"/>
                </a:solidFill>
              </a:rPr>
              <a:t>internet opdracht</a:t>
            </a:r>
            <a:endParaRPr lang="nl-NL" dirty="0">
              <a:solidFill>
                <a:schemeClr val="tx1"/>
              </a:solidFill>
            </a:endParaRP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rgbClr val="FF0000"/>
                </a:solidFill>
              </a:rPr>
              <a:t>HW: Inleveren vragen interactieles </a:t>
            </a: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chemeClr val="tx1"/>
                </a:solidFill>
              </a:rPr>
              <a:t>Les 2: Verschillende rollen binnen de beroepspraktijk</a:t>
            </a: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rgbClr val="FF0000"/>
                </a:solidFill>
              </a:rPr>
              <a:t>HW: Inleveren internet-opdracht </a:t>
            </a:r>
            <a:endParaRPr lang="nl-NL" dirty="0">
              <a:solidFill>
                <a:srgbClr val="FF0000"/>
              </a:solidFill>
            </a:endParaRPr>
          </a:p>
          <a:p>
            <a:pPr lvl="0" algn="l">
              <a:spcBef>
                <a:spcPts val="0"/>
              </a:spcBef>
              <a:defRPr/>
            </a:pPr>
            <a:r>
              <a:rPr lang="nl-NL" dirty="0" smtClean="0">
                <a:solidFill>
                  <a:schemeClr val="tx1"/>
                </a:solidFill>
              </a:rPr>
              <a:t>Les 3: Interactie-les</a:t>
            </a: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rgbClr val="FF0000"/>
                </a:solidFill>
              </a:rPr>
              <a:t>HW: Inleveren opdracht interactieles</a:t>
            </a: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chemeClr val="tx1"/>
                </a:solidFill>
              </a:rPr>
              <a:t>Les 4: Evaluatie </a:t>
            </a:r>
            <a:r>
              <a:rPr lang="nl-NL" dirty="0">
                <a:solidFill>
                  <a:schemeClr val="tx1"/>
                </a:solidFill>
              </a:rPr>
              <a:t>en </a:t>
            </a:r>
            <a:r>
              <a:rPr lang="nl-NL" dirty="0" smtClean="0">
                <a:solidFill>
                  <a:schemeClr val="tx1"/>
                </a:solidFill>
              </a:rPr>
              <a:t>afsluiting</a:t>
            </a:r>
          </a:p>
          <a:p>
            <a:pPr algn="l">
              <a:spcBef>
                <a:spcPts val="0"/>
              </a:spcBef>
              <a:defRPr/>
            </a:pPr>
            <a:r>
              <a:rPr lang="nl-NL" dirty="0" smtClean="0">
                <a:solidFill>
                  <a:srgbClr val="FF0000"/>
                </a:solidFill>
              </a:rPr>
              <a:t>HW: Inleveren </a:t>
            </a:r>
            <a:r>
              <a:rPr lang="nl-NL" dirty="0" smtClean="0">
                <a:solidFill>
                  <a:srgbClr val="FF0000"/>
                </a:solidFill>
              </a:rPr>
              <a:t>evaluatieformulier</a:t>
            </a:r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0084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116632"/>
            <a:ext cx="7772400" cy="1470025"/>
          </a:xfrm>
        </p:spPr>
        <p:txBody>
          <a:bodyPr>
            <a:normAutofit/>
          </a:bodyPr>
          <a:lstStyle/>
          <a:p>
            <a:r>
              <a:rPr lang="nl-NL" sz="5400" b="1" dirty="0">
                <a:ln w="12700">
                  <a:solidFill>
                    <a:schemeClr val="accent1"/>
                  </a:solidFill>
                  <a:prstDash val="solid"/>
                </a:ln>
                <a:pattFill prst="pct50">
                  <a:fgClr>
                    <a:schemeClr val="accent1"/>
                  </a:fgClr>
                  <a:bgClr>
                    <a:schemeClr val="accent1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accent1"/>
                  </a:outerShdw>
                </a:effectLst>
                <a:latin typeface="+mn-lt"/>
                <a:ea typeface="+mn-ea"/>
                <a:cs typeface="+mn-cs"/>
              </a:rPr>
              <a:t>LOB</a:t>
            </a:r>
          </a:p>
        </p:txBody>
      </p:sp>
      <p:sp>
        <p:nvSpPr>
          <p:cNvPr id="6" name="Ondertitel 5"/>
          <p:cNvSpPr>
            <a:spLocks noGrp="1"/>
          </p:cNvSpPr>
          <p:nvPr>
            <p:ph type="subTitle" idx="1"/>
          </p:nvPr>
        </p:nvSpPr>
        <p:spPr>
          <a:xfrm>
            <a:off x="467544" y="1556792"/>
            <a:ext cx="8208912" cy="4536504"/>
          </a:xfrm>
        </p:spPr>
        <p:txBody>
          <a:bodyPr>
            <a:normAutofit/>
          </a:bodyPr>
          <a:lstStyle/>
          <a:p>
            <a:pPr lvl="0" algn="l">
              <a:spcBef>
                <a:spcPts val="0"/>
              </a:spcBef>
              <a:defRPr/>
            </a:pPr>
            <a:r>
              <a:rPr lang="nl-NL" dirty="0">
                <a:solidFill>
                  <a:schemeClr val="tx1"/>
                </a:solidFill>
              </a:rPr>
              <a:t>Sluit aan bij :</a:t>
            </a:r>
          </a:p>
          <a:p>
            <a:pPr marL="457200" lvl="0" indent="-457200" algn="l">
              <a:spcBef>
                <a:spcPts val="0"/>
              </a:spcBef>
              <a:buFontTx/>
              <a:buChar char="-"/>
              <a:defRPr/>
            </a:pPr>
            <a:r>
              <a:rPr lang="nl-NL" dirty="0" smtClean="0">
                <a:solidFill>
                  <a:schemeClr val="tx1"/>
                </a:solidFill>
              </a:rPr>
              <a:t>Vul hier in op welke manier de lessenreeks bij het algemene LOB-traject van leerlingen aansluit</a:t>
            </a:r>
            <a:endParaRPr lang="nl-NL" dirty="0">
              <a:solidFill>
                <a:schemeClr val="tx1"/>
              </a:solidFill>
            </a:endParaRPr>
          </a:p>
          <a:p>
            <a:pPr algn="l"/>
            <a:endParaRPr lang="nl-NL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7188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362</Words>
  <Application>Microsoft Office PowerPoint</Application>
  <PresentationFormat>On-screen Show (4:3)</PresentationFormat>
  <Paragraphs>66</Paragraphs>
  <Slides>12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Kantoorthema</vt:lpstr>
      <vt:lpstr>Lessenreeks: Beter Bèta Bewust </vt:lpstr>
      <vt:lpstr>Uitkomsten vragenlijst</vt:lpstr>
      <vt:lpstr>PowerPoint Presentation</vt:lpstr>
      <vt:lpstr>Uitkomsten vragenlijst</vt:lpstr>
      <vt:lpstr>Waarom?</vt:lpstr>
      <vt:lpstr>Doelen</vt:lpstr>
      <vt:lpstr>Planning</vt:lpstr>
      <vt:lpstr>Planning - HuisWerk</vt:lpstr>
      <vt:lpstr>LOB</vt:lpstr>
      <vt:lpstr>Interactieles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JIPT</dc:creator>
  <cp:lastModifiedBy>Marjel</cp:lastModifiedBy>
  <cp:revision>55</cp:revision>
  <dcterms:created xsi:type="dcterms:W3CDTF">2016-03-02T14:33:39Z</dcterms:created>
  <dcterms:modified xsi:type="dcterms:W3CDTF">2016-06-27T19:31:01Z</dcterms:modified>
</cp:coreProperties>
</file>